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defTabSz="914400">
              <a:spcBef>
                <a:spcPts val="2000"/>
              </a:spcBef>
              <a:buClr>
                <a:srgbClr val="6FB7D7"/>
              </a:buClr>
              <a:buSzPct val="110000"/>
              <a:buFont typeface="Wingdings 2" pitchFamily="-108" charset="2"/>
              <a:buNone/>
            </a:pPr>
            <a:endParaRPr lang="en-US" sz="3200">
              <a:solidFill>
                <a:srgbClr val="595959"/>
              </a:solidFill>
              <a:latin typeface="News Gothic MT" pitchFamily="-10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4164F1-1832-4352-8F01-27558A0AEA2E}" type="datetime1">
              <a:rPr lang="en-US"/>
              <a:pPr/>
              <a:t>9/26/2016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614E8-D0BC-40E0-88D0-B5D44FC1C9C1}" type="slidenum">
              <a:rPr lang="en-US"/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37F436-4961-42D2-A3EC-E1ED158D49C6}" type="datetime1">
              <a:rPr lang="en-US"/>
              <a:pPr/>
              <a:t>9/26/2016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1B377-452B-4B3C-8B17-80B835876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9E9391-95AB-440D-9A99-A3B561E67C7A}" type="datetime1">
              <a:rPr lang="en-US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1B0F4-1020-41D8-85EA-2600CD09E8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7C744B-EF1A-4BFE-B783-67F591C87260}" type="datetime1">
              <a:rPr lang="en-US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DBC16-55BA-4A94-A639-FC7374A382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5FED772-2AE1-4A40-9CBC-7F48F0A0C4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877C5C0-46C5-42AF-9A44-0FBD5FE769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91E799-A148-4FE4-A9DE-BA59E258B01F}" type="datetime1">
              <a:rPr lang="en-US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E5691-AC78-453F-9915-E555B1BF7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1598FEE-5F40-4481-BBC8-A55BB90A19FE}" type="datetime1">
              <a:rPr lang="en-US"/>
              <a:pPr/>
              <a:t>9/26/2016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AE6242F-5B93-44A9-BC96-467C4D902B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F0D36-9274-4B5D-8D87-2BC1CE4720E4}" type="datetime1">
              <a:rPr lang="en-US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14763-842D-4532-BDF1-166B0B2E60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6FF81-6861-461B-9700-33E8B61CF3A4}" type="datetime1">
              <a:rPr lang="en-US"/>
              <a:pPr/>
              <a:t>9/26/2016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B5489-14C7-4A41-9195-4714CB6994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DFF29-B773-4D7F-8CC0-0D2C2651885E}" type="datetime1">
              <a:rPr lang="en-US"/>
              <a:pPr/>
              <a:t>9/26/2016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3E183-E7ED-4046-80DC-D93EACA876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51D46-9508-4D15-BC49-2972F7052D0A}" type="datetime1">
              <a:rPr lang="en-US"/>
              <a:pPr/>
              <a:t>9/26/2016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4360-8E4E-4AB5-A39C-A9E22EEDB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7DE567-8CB5-4409-B575-143AF3BFAC05}" type="datetime1">
              <a:rPr lang="en-US"/>
              <a:pPr/>
              <a:t>9/26/2016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5C027-E3D2-45F9-A229-B3A325CBF6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804C24-85DC-4454-80BA-249453AC08CE}" type="datetime1">
              <a:rPr lang="en-US"/>
              <a:pPr/>
              <a:t>9/26/2016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DB471-2773-4E73-9B21-C4D97E1449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News Gothic MT" pitchFamily="-108" charset="0"/>
              </a:defRPr>
            </a:lvl1pPr>
          </a:lstStyle>
          <a:p>
            <a:fld id="{6DCD16C9-B95C-450C-B9FB-7BDBDDCF06BE}" type="datetime1">
              <a:rPr lang="en-US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News Gothic MT" pitchFamily="-10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  <a:latin typeface="News Gothic MT" pitchFamily="-108" charset="0"/>
              </a:defRPr>
            </a:lvl1pPr>
          </a:lstStyle>
          <a:p>
            <a:fld id="{714943F7-A5B3-43DA-801D-F89E379601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96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7" r:id="rId13"/>
    <p:sldLayoutId id="2147483698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-108" charset="2"/>
        <a:buChar char=""/>
        <a:defRPr sz="2400" kern="1200">
          <a:solidFill>
            <a:srgbClr val="595959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-108" charset="2"/>
        <a:buChar char=""/>
        <a:defRPr sz="2200" kern="1200">
          <a:solidFill>
            <a:srgbClr val="595959"/>
          </a:solidFill>
          <a:latin typeface="+mn-lt"/>
          <a:ea typeface="ＭＳ Ｐゴシック" pitchFamily="-108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-108" charset="2"/>
        <a:buChar char=""/>
        <a:defRPr sz="2000" kern="1200">
          <a:solidFill>
            <a:srgbClr val="595959"/>
          </a:solidFill>
          <a:latin typeface="+mn-lt"/>
          <a:ea typeface="ＭＳ Ｐゴシック" pitchFamily="-108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-108" charset="2"/>
        <a:buChar char=""/>
        <a:defRPr sz="2000" kern="1200">
          <a:solidFill>
            <a:srgbClr val="595959"/>
          </a:solidFill>
          <a:latin typeface="+mn-lt"/>
          <a:ea typeface="ＭＳ Ｐゴシック" pitchFamily="-108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-108" charset="2"/>
        <a:buChar char=""/>
        <a:defRPr sz="2000" kern="1200">
          <a:solidFill>
            <a:srgbClr val="595959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388" y="1524000"/>
            <a:ext cx="6499225" cy="1725613"/>
          </a:xfrm>
        </p:spPr>
        <p:txBody>
          <a:bodyPr/>
          <a:lstStyle/>
          <a:p>
            <a:pPr>
              <a:buClr>
                <a:srgbClr val="6FB7D7"/>
              </a:buClr>
              <a:buFont typeface="Wingdings 2" pitchFamily="-108" charset="2"/>
              <a:buNone/>
            </a:pPr>
            <a:r>
              <a:rPr lang="en-US" smtClean="0">
                <a:ea typeface="ＭＳ Ｐゴシック" pitchFamily="-108" charset="-128"/>
              </a:rPr>
              <a:t>VECTORS</a:t>
            </a:r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1322388" y="3298825"/>
            <a:ext cx="6499225" cy="917575"/>
          </a:xfrm>
        </p:spPr>
        <p:txBody>
          <a:bodyPr/>
          <a:lstStyle/>
          <a:p>
            <a:pPr>
              <a:buClr>
                <a:srgbClr val="6FB7D7"/>
              </a:buClr>
              <a:buFont typeface="Wingdings 2" pitchFamily="-108" charset="2"/>
              <a:buNone/>
            </a:pPr>
            <a:r>
              <a:rPr lang="en-US" smtClean="0">
                <a:solidFill>
                  <a:srgbClr val="898989"/>
                </a:solidFill>
                <a:ea typeface="ＭＳ Ｐゴシック" pitchFamily="-108" charset="-128"/>
              </a:rPr>
              <a:t>Level 1 Physics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506538"/>
          </a:xfrm>
        </p:spPr>
        <p:txBody>
          <a:bodyPr/>
          <a:lstStyle/>
          <a:p>
            <a:pPr eaLnBrk="1" hangingPunct="1"/>
            <a:r>
              <a:rPr lang="en-US" sz="4400" smtClean="0"/>
              <a:t>What are your missing components?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54138"/>
            <a:ext cx="8305800" cy="838200"/>
          </a:xfrm>
        </p:spPr>
        <p:txBody>
          <a:bodyPr/>
          <a:lstStyle/>
          <a:p>
            <a:pPr eaLnBrk="1" hangingPunct="1">
              <a:buFont typeface="Wingdings" pitchFamily="-108" charset="2"/>
              <a:buNone/>
            </a:pPr>
            <a:r>
              <a:rPr lang="en-US" sz="2200" smtClean="0"/>
              <a:t>Suppose a person walked 65 m, 25 degrees East of North. What were his horizontal and vertical components?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219200" y="2767013"/>
            <a:ext cx="0" cy="2514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81000" y="4062413"/>
            <a:ext cx="2057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1219200" y="2767013"/>
            <a:ext cx="91440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676400" y="3400425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News Gothic MT" pitchFamily="-108" charset="0"/>
              </a:rPr>
              <a:t>65 m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43000" y="3324225"/>
            <a:ext cx="409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News Gothic MT" pitchFamily="-108" charset="0"/>
              </a:rPr>
              <a:t>25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1219200" y="2767013"/>
            <a:ext cx="8382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1143000" y="2386013"/>
            <a:ext cx="1028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News Gothic MT" pitchFamily="-108" charset="0"/>
              </a:rPr>
              <a:t>H.C. = ?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1219200" y="2767013"/>
            <a:ext cx="0" cy="12954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81000" y="3071813"/>
            <a:ext cx="790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News Gothic MT" pitchFamily="-108" charset="0"/>
              </a:rPr>
              <a:t>V.C = ?</a:t>
            </a:r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3810000" y="2192338"/>
            <a:ext cx="45878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News Gothic MT" pitchFamily="-108" charset="0"/>
              </a:rPr>
              <a:t>The goal: </a:t>
            </a:r>
            <a:r>
              <a:rPr lang="en-US" b="1">
                <a:solidFill>
                  <a:srgbClr val="FF0000"/>
                </a:solidFill>
                <a:latin typeface="News Gothic MT" pitchFamily="-108" charset="0"/>
              </a:rPr>
              <a:t>ALWAYS MAKE A RIGHT TRIANGLE!</a:t>
            </a:r>
          </a:p>
          <a:p>
            <a:endParaRPr lang="en-US" b="1">
              <a:solidFill>
                <a:srgbClr val="FF0000"/>
              </a:solidFill>
              <a:latin typeface="News Gothic MT" pitchFamily="-108" charset="0"/>
            </a:endParaRPr>
          </a:p>
          <a:p>
            <a:r>
              <a:rPr lang="en-US" b="1">
                <a:latin typeface="News Gothic MT" pitchFamily="-108" charset="0"/>
              </a:rPr>
              <a:t>To solve for components, we often use the trig functions since and cosine.</a:t>
            </a:r>
          </a:p>
        </p:txBody>
      </p:sp>
      <p:graphicFrame>
        <p:nvGraphicFramePr>
          <p:cNvPr id="1947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124200" y="3657600"/>
          <a:ext cx="5486400" cy="24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3" imgW="7315200" imgH="3263900" progId="Equation.3">
                  <p:embed/>
                </p:oleObj>
              </mc:Choice>
              <mc:Fallback>
                <p:oleObj name="Equation" r:id="rId3" imgW="7315200" imgH="32639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657600"/>
                        <a:ext cx="5486400" cy="2452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 animBg="1"/>
      <p:bldP spid="19463" grpId="0"/>
      <p:bldP spid="19464" grpId="0"/>
      <p:bldP spid="19465" grpId="0" animBg="1"/>
      <p:bldP spid="19466" grpId="0"/>
      <p:bldP spid="19467" grpId="0" animBg="1"/>
      <p:bldP spid="194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90600"/>
            <a:ext cx="8153400" cy="990600"/>
          </a:xfrm>
        </p:spPr>
        <p:txBody>
          <a:bodyPr/>
          <a:lstStyle/>
          <a:p>
            <a:pPr eaLnBrk="1" hangingPunct="1">
              <a:buFont typeface="Wingdings" pitchFamily="-108" charset="2"/>
              <a:buNone/>
            </a:pPr>
            <a:r>
              <a:rPr lang="en-US" sz="1600" b="1" smtClean="0"/>
              <a:t>A bear, searching for food wanders 35 meters east then 20 meters north. Frustrated, he wanders another 12 meters west then 6 meters south. Calculate the bear's displacement.</a:t>
            </a:r>
            <a:endParaRPr lang="en-US" sz="1600" smtClean="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279525" y="4456113"/>
            <a:ext cx="97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35 m, E</a:t>
            </a: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V="1">
            <a:off x="2667000" y="3200400"/>
            <a:ext cx="0" cy="1066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651125" y="3541713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20 m, N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2057400" y="3200400"/>
            <a:ext cx="6096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2117725" y="2703513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12 m, W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2057400" y="3200400"/>
            <a:ext cx="0" cy="3048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143000" y="32004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6 m, S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914400" y="4343400"/>
            <a:ext cx="182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3429000" y="2286000"/>
            <a:ext cx="1828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241925" y="1865313"/>
            <a:ext cx="26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-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4572000" y="2438400"/>
            <a:ext cx="6096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622925" y="1941513"/>
            <a:ext cx="317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=</a:t>
            </a: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6096000" y="22098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6308725" y="1712913"/>
            <a:ext cx="97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23 m, E</a:t>
            </a:r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 flipV="1">
            <a:off x="4343400" y="2819400"/>
            <a:ext cx="0" cy="1066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4419600" y="2819400"/>
            <a:ext cx="0" cy="3048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4495800" y="281940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News Gothic MT" pitchFamily="-108" charset="0"/>
              </a:rPr>
              <a:t>-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800600" y="2819400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=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V="1">
            <a:off x="5257800" y="30480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5318125" y="3008313"/>
            <a:ext cx="984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14 m, N</a:t>
            </a:r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276600" y="5181600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V="1">
            <a:off x="4419600" y="42672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3352800" y="53340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23 m, E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4495800" y="4419600"/>
            <a:ext cx="984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14 m, N</a:t>
            </a:r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 flipV="1">
            <a:off x="3276600" y="4267200"/>
            <a:ext cx="1066800" cy="8382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153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5715000" y="3756025"/>
          <a:ext cx="2971800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3" imgW="7315200" imgH="4178300" progId="Equation.3">
                  <p:embed/>
                </p:oleObj>
              </mc:Choice>
              <mc:Fallback>
                <p:oleObj name="Equation" r:id="rId3" imgW="7315200" imgH="4178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756025"/>
                        <a:ext cx="2971800" cy="169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822325" y="5751513"/>
            <a:ext cx="60453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News Gothic MT" pitchFamily="-108" charset="0"/>
              </a:rPr>
              <a:t>The Final Answer:  </a:t>
            </a:r>
            <a:r>
              <a:rPr lang="en-US" b="1" dirty="0">
                <a:solidFill>
                  <a:srgbClr val="FF0000"/>
                </a:solidFill>
                <a:latin typeface="News Gothic MT" pitchFamily="-108" charset="0"/>
              </a:rPr>
              <a:t>26.93 m, 31.3 degrees </a:t>
            </a:r>
            <a:r>
              <a:rPr lang="en-US" b="1" dirty="0" smtClean="0">
                <a:solidFill>
                  <a:srgbClr val="FF0000"/>
                </a:solidFill>
                <a:latin typeface="News Gothic MT" pitchFamily="-108" charset="0"/>
              </a:rPr>
              <a:t>North </a:t>
            </a:r>
            <a:r>
              <a:rPr lang="en-US" b="1" smtClean="0">
                <a:solidFill>
                  <a:srgbClr val="FF0000"/>
                </a:solidFill>
                <a:latin typeface="News Gothic MT" pitchFamily="-108" charset="0"/>
              </a:rPr>
              <a:t>of East</a:t>
            </a:r>
            <a:endParaRPr lang="en-US" b="1" dirty="0">
              <a:solidFill>
                <a:srgbClr val="FF0000"/>
              </a:solidFill>
              <a:latin typeface="News Gothic MT" pitchFamily="-108" charset="0"/>
            </a:endParaRP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3260725" y="44561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R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3429000" y="4876800"/>
            <a:ext cx="276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Symbol" pitchFamily="-108" charset="2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1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0" presetClass="path" presetSubtype="0" accel="50000" decel="5000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-0.12214 " pathEditMode="relative" ptsTypes="AA">
                                      <p:cBhvr>
                                        <p:cTn id="145" dur="2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-0.12214 " pathEditMode="relative" ptsTypes="AA">
                                      <p:cBhvr>
                                        <p:cTn id="147" dur="20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-0.12214 " pathEditMode="relative" ptsTypes="AA">
                                      <p:cBhvr>
                                        <p:cTn id="149" dur="20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0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-0.12214 " pathEditMode="relative" ptsTypes="AA">
                                      <p:cBhvr>
                                        <p:cTn id="151" dur="20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0" presetClass="path" presetSubtype="0" accel="50000" decel="5000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-0.12214 " pathEditMode="relative" ptsTypes="AA">
                                      <p:cBhvr>
                                        <p:cTn id="153" dur="2000" fill="hold"/>
                                        <p:tgtEl>
                                          <p:spTgt spid="215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1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1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1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1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0" grpId="0" animBg="1"/>
      <p:bldP spid="21511" grpId="0"/>
      <p:bldP spid="21512" grpId="0" animBg="1"/>
      <p:bldP spid="21513" grpId="0"/>
      <p:bldP spid="21514" grpId="0" animBg="1"/>
      <p:bldP spid="21515" grpId="0"/>
      <p:bldP spid="21516" grpId="0" animBg="1"/>
      <p:bldP spid="21517" grpId="0" animBg="1"/>
      <p:bldP spid="21518" grpId="0"/>
      <p:bldP spid="21519" grpId="0" animBg="1"/>
      <p:bldP spid="21520" grpId="0"/>
      <p:bldP spid="21521" grpId="0" animBg="1"/>
      <p:bldP spid="21522" grpId="0"/>
      <p:bldP spid="21523" grpId="0" animBg="1"/>
      <p:bldP spid="21524" grpId="0" animBg="1"/>
      <p:bldP spid="21525" grpId="0"/>
      <p:bldP spid="21526" grpId="0"/>
      <p:bldP spid="21527" grpId="0" animBg="1"/>
      <p:bldP spid="21528" grpId="0"/>
      <p:bldP spid="21529" grpId="0" animBg="1"/>
      <p:bldP spid="21529" grpId="1" animBg="1"/>
      <p:bldP spid="21530" grpId="0" animBg="1"/>
      <p:bldP spid="21530" grpId="1" animBg="1"/>
      <p:bldP spid="21531" grpId="0"/>
      <p:bldP spid="21531" grpId="1"/>
      <p:bldP spid="21532" grpId="0"/>
      <p:bldP spid="21532" grpId="1"/>
      <p:bldP spid="21533" grpId="0" animBg="1"/>
      <p:bldP spid="21533" grpId="1" animBg="1"/>
      <p:bldP spid="21538" grpId="0"/>
      <p:bldP spid="215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125413"/>
            <a:ext cx="8229600" cy="788987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14400"/>
            <a:ext cx="79248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108" charset="2"/>
              <a:buNone/>
            </a:pPr>
            <a:r>
              <a:rPr lang="en-US" sz="2200" b="1" smtClean="0"/>
              <a:t>A boat moves with a velocity of 15 m/s, N in a river which flows with a velocity of 8.0 m/s, west. Calculate the boat's resultant velocity with respect to due north.</a:t>
            </a:r>
            <a:endParaRPr lang="en-US" sz="2200" smtClean="0"/>
          </a:p>
          <a:p>
            <a:pPr eaLnBrk="1" hangingPunct="1">
              <a:lnSpc>
                <a:spcPct val="90000"/>
              </a:lnSpc>
            </a:pPr>
            <a:endParaRPr lang="en-US" sz="2200" smtClean="0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844675" y="3036888"/>
            <a:ext cx="0" cy="213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854075" y="4179888"/>
            <a:ext cx="19050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V="1">
            <a:off x="1844675" y="3036888"/>
            <a:ext cx="0" cy="1066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905000" y="3048000"/>
            <a:ext cx="9636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News Gothic MT" pitchFamily="-108" charset="0"/>
              </a:rPr>
              <a:t>15 m/s, N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1235075" y="3036888"/>
            <a:ext cx="6096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219200" y="2667000"/>
            <a:ext cx="1052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News Gothic MT" pitchFamily="-108" charset="0"/>
              </a:rPr>
              <a:t>8.0 m/s, W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 flipH="1" flipV="1">
            <a:off x="1158875" y="3036888"/>
            <a:ext cx="685800" cy="1066800"/>
          </a:xfrm>
          <a:prstGeom prst="line">
            <a:avLst/>
          </a:prstGeom>
          <a:noFill/>
          <a:ln w="25400">
            <a:solidFill>
              <a:srgbClr val="80008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1066800" y="3454400"/>
            <a:ext cx="42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R</a:t>
            </a:r>
            <a:r>
              <a:rPr lang="en-US" baseline="-25000">
                <a:latin typeface="News Gothic MT" pitchFamily="-108" charset="0"/>
              </a:rPr>
              <a:t>v</a:t>
            </a:r>
            <a:endParaRPr lang="en-US">
              <a:latin typeface="News Gothic MT" pitchFamily="-108" charset="0"/>
            </a:endParaRP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616075" y="3570288"/>
            <a:ext cx="276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Symbol" pitchFamily="-108" charset="2"/>
              </a:rPr>
              <a:t>q</a:t>
            </a:r>
          </a:p>
        </p:txBody>
      </p:sp>
      <p:graphicFrame>
        <p:nvGraphicFramePr>
          <p:cNvPr id="23565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810000" y="2057400"/>
          <a:ext cx="4038600" cy="235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Equation" r:id="rId3" imgW="7315200" imgH="4267200" progId="Equation.3">
                  <p:embed/>
                </p:oleObj>
              </mc:Choice>
              <mc:Fallback>
                <p:oleObj name="Equation" r:id="rId3" imgW="7315200" imgH="426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057400"/>
                        <a:ext cx="4038600" cy="2359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422525" y="4989513"/>
            <a:ext cx="6286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The Final Answer :  </a:t>
            </a:r>
            <a:r>
              <a:rPr lang="en-US" b="1">
                <a:solidFill>
                  <a:srgbClr val="FF0000"/>
                </a:solidFill>
                <a:latin typeface="News Gothic MT" pitchFamily="-108" charset="0"/>
              </a:rPr>
              <a:t>17 m/s, @ 28.1 degrees West of North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animBg="1"/>
      <p:bldP spid="23559" grpId="0"/>
      <p:bldP spid="23560" grpId="0" animBg="1"/>
      <p:bldP spid="23561" grpId="0"/>
      <p:bldP spid="23562" grpId="0" animBg="1"/>
      <p:bldP spid="23563" grpId="0"/>
      <p:bldP spid="235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0"/>
            <a:ext cx="7924800" cy="990600"/>
          </a:xfrm>
        </p:spPr>
        <p:txBody>
          <a:bodyPr/>
          <a:lstStyle/>
          <a:p>
            <a:pPr eaLnBrk="1" hangingPunct="1">
              <a:buFont typeface="Wingdings" pitchFamily="-108" charset="2"/>
              <a:buNone/>
            </a:pPr>
            <a:r>
              <a:rPr lang="en-US" sz="1600" b="1" smtClean="0"/>
              <a:t>A plane moves with a velocity of 63.5 m/s at 32 degrees South of East. Calculate the plane's horizontal and vertical velocity components.</a:t>
            </a:r>
            <a:endParaRPr lang="en-US" sz="1600" smtClean="0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143000" y="2057400"/>
            <a:ext cx="0" cy="2514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381000" y="3276600"/>
            <a:ext cx="2514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1143000" y="3276600"/>
            <a:ext cx="1447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295400" y="3810000"/>
            <a:ext cx="88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News Gothic MT" pitchFamily="-108" charset="0"/>
              </a:rPr>
              <a:t>63.5 m/s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676400" y="3276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News Gothic MT" pitchFamily="-108" charset="0"/>
              </a:rPr>
              <a:t>32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1143000" y="3276600"/>
            <a:ext cx="1447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508125" y="2830513"/>
            <a:ext cx="800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News Gothic MT" pitchFamily="-108" charset="0"/>
              </a:rPr>
              <a:t>H.C. =?</a:t>
            </a: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2590800" y="327660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651125" y="3440113"/>
            <a:ext cx="839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News Gothic MT" pitchFamily="-108" charset="0"/>
              </a:rPr>
              <a:t>V.C. = ?</a:t>
            </a:r>
          </a:p>
        </p:txBody>
      </p:sp>
      <p:graphicFrame>
        <p:nvGraphicFramePr>
          <p:cNvPr id="25613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3429000" y="2438400"/>
          <a:ext cx="5105400" cy="228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3" imgW="7315200" imgH="3263900" progId="Equation.3">
                  <p:embed/>
                </p:oleObj>
              </mc:Choice>
              <mc:Fallback>
                <p:oleObj name="Equation" r:id="rId3" imgW="7315200" imgH="32639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438400"/>
                        <a:ext cx="5105400" cy="2281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6096000" y="3886200"/>
            <a:ext cx="1676400" cy="10668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News Gothic MT" pitchFamily="-10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6" grpId="0" animBg="1"/>
      <p:bldP spid="25607" grpId="0"/>
      <p:bldP spid="25608" grpId="0"/>
      <p:bldP spid="25609" grpId="0" animBg="1"/>
      <p:bldP spid="25610" grpId="0"/>
      <p:bldP spid="25611" grpId="0" animBg="1"/>
      <p:bldP spid="25612" grpId="0"/>
      <p:bldP spid="256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14400"/>
            <a:ext cx="8153400" cy="83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108" charset="2"/>
              <a:buNone/>
            </a:pPr>
            <a:r>
              <a:rPr lang="en-US" sz="2000" b="1" smtClean="0"/>
              <a:t>A storm system moves 5000 km due east, then shifts course at 40 degrees North of East for 1500 km. Calculate the storm's resultant displacement.</a:t>
            </a:r>
            <a:endParaRPr lang="en-US" sz="2000" smtClean="0"/>
          </a:p>
        </p:txBody>
      </p:sp>
      <p:graphicFrame>
        <p:nvGraphicFramePr>
          <p:cNvPr id="27663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953000" y="1752600"/>
          <a:ext cx="4038600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3" imgW="7315200" imgH="3263900" progId="Equation.3">
                  <p:embed/>
                </p:oleObj>
              </mc:Choice>
              <mc:Fallback>
                <p:oleObj name="Equation" r:id="rId3" imgW="7315200" imgH="32639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52600"/>
                        <a:ext cx="4038600" cy="180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381000" y="2819400"/>
            <a:ext cx="2819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974725" y="2830513"/>
            <a:ext cx="1101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News Gothic MT" pitchFamily="-108" charset="0"/>
              </a:rPr>
              <a:t>5000 km, E</a:t>
            </a: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3200400" y="2057400"/>
            <a:ext cx="0" cy="1447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2743200" y="2819400"/>
            <a:ext cx="1143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3200400" y="1981200"/>
            <a:ext cx="1295400" cy="838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3581400" y="25146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News Gothic MT" pitchFamily="-108" charset="0"/>
              </a:rPr>
              <a:t>40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352800" y="1981200"/>
            <a:ext cx="88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News Gothic MT" pitchFamily="-108" charset="0"/>
              </a:rPr>
              <a:t>1500 km</a:t>
            </a: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3200400" y="2819400"/>
            <a:ext cx="1295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3489325" y="2830513"/>
            <a:ext cx="539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News Gothic MT" pitchFamily="-108" charset="0"/>
              </a:rPr>
              <a:t>H.C.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 flipV="1">
            <a:off x="4495800" y="1981200"/>
            <a:ext cx="0" cy="762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4495800" y="2209800"/>
            <a:ext cx="53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News Gothic MT" pitchFamily="-108" charset="0"/>
              </a:rPr>
              <a:t>V.C.</a:t>
            </a: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381000" y="4495800"/>
            <a:ext cx="2819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3200400" y="4495800"/>
            <a:ext cx="1295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609600" y="4038600"/>
            <a:ext cx="418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5000 km + 1149.1 km = 6149.1 km</a:t>
            </a:r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457200" y="5638800"/>
            <a:ext cx="40386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2041525" y="5599113"/>
            <a:ext cx="1392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6149.1 km</a:t>
            </a:r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 flipV="1">
            <a:off x="4495800" y="4724400"/>
            <a:ext cx="0" cy="91440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3352800" y="502920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964.2 km</a:t>
            </a:r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 flipV="1">
            <a:off x="457200" y="4800600"/>
            <a:ext cx="3962400" cy="838200"/>
          </a:xfrm>
          <a:prstGeom prst="line">
            <a:avLst/>
          </a:prstGeom>
          <a:noFill/>
          <a:ln w="25400">
            <a:solidFill>
              <a:srgbClr val="008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1660525" y="48371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R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295400" y="5410200"/>
            <a:ext cx="276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latin typeface="Symbol" pitchFamily="-108" charset="2"/>
              </a:rPr>
              <a:t>q</a:t>
            </a:r>
          </a:p>
        </p:txBody>
      </p:sp>
      <p:graphicFrame>
        <p:nvGraphicFramePr>
          <p:cNvPr id="27675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953000" y="3908425"/>
          <a:ext cx="365760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5" imgW="2171700" imgH="876300" progId="Equation.3">
                  <p:embed/>
                </p:oleObj>
              </mc:Choice>
              <mc:Fallback>
                <p:oleObj name="Equation" r:id="rId5" imgW="2171700" imgH="8763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908425"/>
                        <a:ext cx="3657600" cy="147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4648200" y="5486400"/>
            <a:ext cx="4283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News Gothic MT" pitchFamily="-108" charset="0"/>
              </a:rPr>
              <a:t>The Final Answer: </a:t>
            </a:r>
            <a:r>
              <a:rPr lang="en-US" b="1">
                <a:solidFill>
                  <a:srgbClr val="FF0000"/>
                </a:solidFill>
                <a:latin typeface="News Gothic MT" pitchFamily="-108" charset="0"/>
              </a:rPr>
              <a:t>6224.2 km @ 8.92 degrees, North of East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7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7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7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7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7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/>
      <p:bldP spid="27654" grpId="0" animBg="1"/>
      <p:bldP spid="27654" grpId="1" animBg="1"/>
      <p:bldP spid="27655" grpId="0" animBg="1"/>
      <p:bldP spid="27655" grpId="1" animBg="1"/>
      <p:bldP spid="27656" grpId="0" animBg="1"/>
      <p:bldP spid="27657" grpId="0"/>
      <p:bldP spid="27658" grpId="0"/>
      <p:bldP spid="27659" grpId="0" animBg="1"/>
      <p:bldP spid="27660" grpId="0"/>
      <p:bldP spid="27661" grpId="0" animBg="1"/>
      <p:bldP spid="27662" grpId="0"/>
      <p:bldP spid="27665" grpId="0" animBg="1"/>
      <p:bldP spid="27666" grpId="0" animBg="1"/>
      <p:bldP spid="27667" grpId="0"/>
      <p:bldP spid="27668" grpId="0" animBg="1"/>
      <p:bldP spid="27669" grpId="0"/>
      <p:bldP spid="27670" grpId="0" animBg="1"/>
      <p:bldP spid="27671" grpId="0"/>
      <p:bldP spid="27672" grpId="0" animBg="1"/>
      <p:bldP spid="27673" grpId="0"/>
      <p:bldP spid="276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1336675"/>
          </a:xfrm>
        </p:spPr>
        <p:txBody>
          <a:bodyPr/>
          <a:lstStyle/>
          <a:p>
            <a:pPr eaLnBrk="1" hangingPunct="1"/>
            <a:r>
              <a:rPr lang="en-US" smtClean="0"/>
              <a:t>Objectives and Essential Questions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sz="half" idx="1"/>
          </p:nvPr>
        </p:nvSpPr>
        <p:spPr>
          <a:xfrm>
            <a:off x="549275" y="1600200"/>
            <a:ext cx="3840163" cy="4343400"/>
          </a:xfrm>
        </p:spPr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  <a:p>
            <a:pPr lvl="1" eaLnBrk="1" hangingPunct="1"/>
            <a:r>
              <a:rPr lang="en-US" smtClean="0"/>
              <a:t>Distinguish between basic trigonometric functions (SOH CAH TOA)</a:t>
            </a:r>
          </a:p>
          <a:p>
            <a:pPr lvl="1" eaLnBrk="1" hangingPunct="1"/>
            <a:r>
              <a:rPr lang="en-US" smtClean="0"/>
              <a:t>Distinguish between vector and scalar quantities</a:t>
            </a:r>
          </a:p>
          <a:p>
            <a:pPr lvl="1" eaLnBrk="1" hangingPunct="1"/>
            <a:r>
              <a:rPr lang="en-US" smtClean="0"/>
              <a:t>Add vectors using graphical and analytical methods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sz="half" idx="2"/>
          </p:nvPr>
        </p:nvSpPr>
        <p:spPr>
          <a:xfrm>
            <a:off x="4751388" y="1600200"/>
            <a:ext cx="3840162" cy="4343400"/>
          </a:xfrm>
        </p:spPr>
        <p:txBody>
          <a:bodyPr/>
          <a:lstStyle/>
          <a:p>
            <a:pPr eaLnBrk="1" hangingPunct="1"/>
            <a:r>
              <a:rPr lang="en-US" smtClean="0"/>
              <a:t>Essential Questions</a:t>
            </a:r>
          </a:p>
          <a:p>
            <a:pPr lvl="1" eaLnBrk="1" hangingPunct="1"/>
            <a:r>
              <a:rPr lang="en-US" smtClean="0"/>
              <a:t>What is a vector quantity? What is a scalar quantity? Give examples of each.</a:t>
            </a:r>
          </a:p>
          <a:p>
            <a:pPr lvl="1" eaLnBrk="1" hangingPunct="1">
              <a:buFont typeface="Wingdings 2" pitchFamily="-10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SCALAR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549275" y="1676400"/>
            <a:ext cx="22891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A </a:t>
            </a:r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SCALAR </a:t>
            </a:r>
            <a:r>
              <a:rPr lang="en-US">
                <a:latin typeface="News Gothic MT" pitchFamily="-108" charset="0"/>
              </a:rPr>
              <a:t>quantity</a:t>
            </a:r>
          </a:p>
          <a:p>
            <a:r>
              <a:rPr lang="en-US">
                <a:latin typeface="News Gothic MT" pitchFamily="-108" charset="0"/>
              </a:rPr>
              <a:t>is any quantity in </a:t>
            </a:r>
          </a:p>
          <a:p>
            <a:r>
              <a:rPr lang="en-US">
                <a:latin typeface="News Gothic MT" pitchFamily="-108" charset="0"/>
              </a:rPr>
              <a:t>physics that has </a:t>
            </a:r>
          </a:p>
          <a:p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MAGNITUDE ONLY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1096963" y="3228975"/>
            <a:ext cx="70326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590550" y="3625850"/>
            <a:ext cx="17129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Number value</a:t>
            </a:r>
          </a:p>
          <a:p>
            <a:r>
              <a:rPr lang="en-US">
                <a:latin typeface="News Gothic MT" pitchFamily="-108" charset="0"/>
              </a:rPr>
              <a:t>with units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48200" y="1676400"/>
          <a:ext cx="3657600" cy="2825752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</a:tblGrid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Scalar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News Gothic MT" pitchFamily="-108" charset="0"/>
                        <a:ea typeface="ＭＳ Ｐゴシック" pitchFamily="-108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Magnitude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Speed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35 m/s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Distance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25 meters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16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</a:t>
            </a:r>
          </a:p>
        </p:txBody>
      </p:sp>
      <p:sp>
        <p:nvSpPr>
          <p:cNvPr id="19460" name="TextBox 2"/>
          <p:cNvSpPr txBox="1">
            <a:spLocks noChangeArrowheads="1"/>
          </p:cNvSpPr>
          <p:nvPr/>
        </p:nvSpPr>
        <p:spPr bwMode="auto">
          <a:xfrm>
            <a:off x="549275" y="1981200"/>
            <a:ext cx="23145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A </a:t>
            </a:r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VECTOR </a:t>
            </a:r>
            <a:r>
              <a:rPr lang="en-US">
                <a:latin typeface="News Gothic MT" pitchFamily="-108" charset="0"/>
              </a:rPr>
              <a:t>quantity</a:t>
            </a:r>
          </a:p>
          <a:p>
            <a:r>
              <a:rPr lang="en-US">
                <a:latin typeface="News Gothic MT" pitchFamily="-108" charset="0"/>
              </a:rPr>
              <a:t>is any quantity in </a:t>
            </a:r>
          </a:p>
          <a:p>
            <a:r>
              <a:rPr lang="en-US">
                <a:latin typeface="News Gothic MT" pitchFamily="-108" charset="0"/>
              </a:rPr>
              <a:t>physics that has</a:t>
            </a:r>
          </a:p>
          <a:p>
            <a:r>
              <a:rPr lang="en-US" u="sng">
                <a:latin typeface="News Gothic MT" pitchFamily="-108" charset="0"/>
              </a:rPr>
              <a:t>BOTH</a:t>
            </a:r>
            <a:r>
              <a:rPr lang="en-US">
                <a:latin typeface="News Gothic MT" pitchFamily="-108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MAGNITUDE</a:t>
            </a:r>
            <a:r>
              <a:rPr lang="en-US">
                <a:latin typeface="News Gothic MT" pitchFamily="-108" charset="0"/>
              </a:rPr>
              <a:t> </a:t>
            </a:r>
          </a:p>
          <a:p>
            <a:r>
              <a:rPr lang="en-US">
                <a:latin typeface="News Gothic MT" pitchFamily="-108" charset="0"/>
              </a:rPr>
              <a:t>and </a:t>
            </a:r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DIRECTION</a:t>
            </a:r>
          </a:p>
          <a:p>
            <a:endParaRPr lang="en-US">
              <a:latin typeface="News Gothic MT" pitchFamily="-10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62400" y="1981200"/>
          <a:ext cx="3810000" cy="235458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Vector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Magnitude and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Direction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Velocity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35 m/s, North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Acceleration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10 m/s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, South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Force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ews Gothic MT" pitchFamily="-108" charset="0"/>
                          <a:ea typeface="ＭＳ Ｐゴシック" pitchFamily="-108" charset="-128"/>
                        </a:rPr>
                        <a:t>20 N, East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549275" y="4724400"/>
          <a:ext cx="2727325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3" imgW="571500" imgH="203200" progId="Equation.3">
                  <p:embed/>
                </p:oleObj>
              </mc:Choice>
              <mc:Fallback>
                <p:oleObj name="Equation" r:id="rId3" imgW="571500" imgH="203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4724400"/>
                        <a:ext cx="2727325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62400" y="4876800"/>
            <a:ext cx="33845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An arrow above the symbol</a:t>
            </a:r>
          </a:p>
          <a:p>
            <a:r>
              <a:rPr lang="en-US">
                <a:latin typeface="News Gothic MT" pitchFamily="-108" charset="0"/>
              </a:rPr>
              <a:t>illustrates a vector quantity.</a:t>
            </a:r>
          </a:p>
          <a:p>
            <a:r>
              <a:rPr lang="en-US">
                <a:latin typeface="News Gothic MT" pitchFamily="-108" charset="0"/>
              </a:rPr>
              <a:t>It indicates </a:t>
            </a:r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MAGNITUDE</a:t>
            </a:r>
            <a:r>
              <a:rPr lang="en-US">
                <a:latin typeface="News Gothic MT" pitchFamily="-108" charset="0"/>
              </a:rPr>
              <a:t> and</a:t>
            </a:r>
          </a:p>
          <a:p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DIRECTION</a:t>
            </a:r>
            <a:r>
              <a:rPr lang="en-US">
                <a:latin typeface="News Gothic MT" pitchFamily="-10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APPLICATION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04800" y="1600200"/>
            <a:ext cx="7815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ADDITION</a:t>
            </a:r>
            <a:r>
              <a:rPr lang="en-US">
                <a:latin typeface="News Gothic MT" pitchFamily="-108" charset="0"/>
              </a:rPr>
              <a:t>:  When two (2) vectors point in the </a:t>
            </a:r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SAME</a:t>
            </a:r>
            <a:r>
              <a:rPr lang="en-US">
                <a:latin typeface="News Gothic MT" pitchFamily="-108" charset="0"/>
              </a:rPr>
              <a:t> direction, simply </a:t>
            </a:r>
          </a:p>
          <a:p>
            <a:r>
              <a:rPr lang="en-US">
                <a:latin typeface="News Gothic MT" pitchFamily="-108" charset="0"/>
              </a:rPr>
              <a:t>add them together.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914400" y="2343150"/>
            <a:ext cx="70437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News Gothic MT" pitchFamily="-108" charset="0"/>
              </a:rPr>
              <a:t>EXAMPLE</a:t>
            </a:r>
            <a:r>
              <a:rPr lang="en-US">
                <a:latin typeface="News Gothic MT" pitchFamily="-108" charset="0"/>
              </a:rPr>
              <a:t>:  A man walks 46.5 m east, then another 20 m east.  </a:t>
            </a:r>
          </a:p>
          <a:p>
            <a:r>
              <a:rPr lang="en-US">
                <a:latin typeface="News Gothic MT" pitchFamily="-108" charset="0"/>
              </a:rPr>
              <a:t>Calculate his displacement relative to where he started.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49275" y="3657600"/>
            <a:ext cx="1812925" cy="1588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362200" y="3659188"/>
            <a:ext cx="1219200" cy="1587"/>
          </a:xfrm>
          <a:prstGeom prst="straightConnector1">
            <a:avLst/>
          </a:prstGeom>
          <a:ln w="28575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9275" y="4495800"/>
            <a:ext cx="3032125" cy="1588"/>
          </a:xfrm>
          <a:prstGeom prst="straightConnector1">
            <a:avLst/>
          </a:prstGeom>
          <a:ln w="28575" cmpd="sng">
            <a:solidFill>
              <a:srgbClr val="FF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00200" y="4125913"/>
            <a:ext cx="1030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News Gothic MT" pitchFamily="-108" charset="0"/>
              </a:rPr>
              <a:t>66.5 m, 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410200" y="3476625"/>
            <a:ext cx="3127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MAGNITUDE </a:t>
            </a:r>
            <a:r>
              <a:rPr lang="en-US">
                <a:latin typeface="News Gothic MT" pitchFamily="-108" charset="0"/>
              </a:rPr>
              <a:t>relates to the</a:t>
            </a:r>
          </a:p>
          <a:p>
            <a:r>
              <a:rPr lang="en-US">
                <a:latin typeface="News Gothic MT" pitchFamily="-108" charset="0"/>
              </a:rPr>
              <a:t>size of the arrow and </a:t>
            </a:r>
          </a:p>
          <a:p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DIRECTION </a:t>
            </a:r>
            <a:r>
              <a:rPr lang="en-US">
                <a:latin typeface="News Gothic MT" pitchFamily="-108" charset="0"/>
              </a:rPr>
              <a:t>relates to the </a:t>
            </a:r>
          </a:p>
          <a:p>
            <a:r>
              <a:rPr lang="en-US">
                <a:latin typeface="News Gothic MT" pitchFamily="-108" charset="0"/>
              </a:rPr>
              <a:t>way the arrow is drawn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3198813"/>
            <a:ext cx="1030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News Gothic MT" pitchFamily="-108" charset="0"/>
              </a:rPr>
              <a:t>46.5 m, 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01863" y="3106738"/>
            <a:ext cx="320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News Gothic MT" pitchFamily="-108" charset="0"/>
              </a:rPr>
              <a:t>+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30488" y="3168650"/>
            <a:ext cx="865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News Gothic MT" pitchFamily="-108" charset="0"/>
              </a:rPr>
              <a:t>20 m, 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VECTOR APPLICATION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304800" y="1600200"/>
            <a:ext cx="80835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SUBTRACTION</a:t>
            </a:r>
            <a:r>
              <a:rPr lang="en-US">
                <a:latin typeface="News Gothic MT" pitchFamily="-108" charset="0"/>
              </a:rPr>
              <a:t>:  When two (2) vectors point in the </a:t>
            </a:r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OPPOSITE </a:t>
            </a:r>
            <a:r>
              <a:rPr lang="en-US">
                <a:latin typeface="News Gothic MT" pitchFamily="-108" charset="0"/>
              </a:rPr>
              <a:t>direction, </a:t>
            </a:r>
          </a:p>
          <a:p>
            <a:r>
              <a:rPr lang="en-US">
                <a:latin typeface="News Gothic MT" pitchFamily="-108" charset="0"/>
              </a:rPr>
              <a:t>simply subtract them.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914400" y="2343150"/>
            <a:ext cx="71104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News Gothic MT" pitchFamily="-108" charset="0"/>
              </a:rPr>
              <a:t>EXAMPLE</a:t>
            </a:r>
            <a:r>
              <a:rPr lang="en-US">
                <a:latin typeface="News Gothic MT" pitchFamily="-108" charset="0"/>
              </a:rPr>
              <a:t>:  A man walks 46.5 m east, then another 20 m west.  </a:t>
            </a:r>
          </a:p>
          <a:p>
            <a:r>
              <a:rPr lang="en-US">
                <a:latin typeface="News Gothic MT" pitchFamily="-108" charset="0"/>
              </a:rPr>
              <a:t>Calculate his displacement relative to where he started.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49275" y="3657600"/>
            <a:ext cx="1812925" cy="1588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>
            <a:off x="1143000" y="3810000"/>
            <a:ext cx="1219200" cy="1588"/>
          </a:xfrm>
          <a:prstGeom prst="straightConnector1">
            <a:avLst/>
          </a:prstGeom>
          <a:ln w="28575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49275" y="5040313"/>
            <a:ext cx="593725" cy="1587"/>
          </a:xfrm>
          <a:prstGeom prst="straightConnector1">
            <a:avLst/>
          </a:prstGeom>
          <a:ln w="28575" cmpd="sng">
            <a:solidFill>
              <a:srgbClr val="FF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36675" y="4887913"/>
            <a:ext cx="1082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News Gothic MT" pitchFamily="-108" charset="0"/>
              </a:rPr>
              <a:t> 26.5 m, 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3198813"/>
            <a:ext cx="10302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News Gothic MT" pitchFamily="-108" charset="0"/>
              </a:rPr>
              <a:t>46.5 m, 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470150" y="34401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News Gothic MT" pitchFamily="-108" charset="0"/>
              </a:rPr>
              <a:t>-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336675" y="3962400"/>
            <a:ext cx="9159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News Gothic MT" pitchFamily="-108" charset="0"/>
              </a:rPr>
              <a:t>20 m, 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NON-COLLINEAR VECTORS</a:t>
            </a:r>
          </a:p>
        </p:txBody>
      </p:sp>
      <p:sp>
        <p:nvSpPr>
          <p:cNvPr id="22532" name="TextBox 2"/>
          <p:cNvSpPr txBox="1">
            <a:spLocks noChangeArrowheads="1"/>
          </p:cNvSpPr>
          <p:nvPr/>
        </p:nvSpPr>
        <p:spPr bwMode="auto">
          <a:xfrm>
            <a:off x="381000" y="1657350"/>
            <a:ext cx="75533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When two (2) vectors are </a:t>
            </a:r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PERPENDICULAR </a:t>
            </a:r>
            <a:r>
              <a:rPr lang="en-US">
                <a:latin typeface="News Gothic MT" pitchFamily="-108" charset="0"/>
              </a:rPr>
              <a:t>to each other, you must</a:t>
            </a:r>
          </a:p>
          <a:p>
            <a:r>
              <a:rPr lang="en-US">
                <a:latin typeface="News Gothic MT" pitchFamily="-108" charset="0"/>
              </a:rPr>
              <a:t>use the </a:t>
            </a:r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PYTHAGOREAN THEOREM </a:t>
            </a:r>
          </a:p>
        </p:txBody>
      </p:sp>
      <p:sp>
        <p:nvSpPr>
          <p:cNvPr id="22533" name="TextBox 3"/>
          <p:cNvSpPr txBox="1">
            <a:spLocks noChangeArrowheads="1"/>
          </p:cNvSpPr>
          <p:nvPr/>
        </p:nvSpPr>
        <p:spPr bwMode="auto">
          <a:xfrm>
            <a:off x="381000" y="2590800"/>
            <a:ext cx="38401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latin typeface="News Gothic MT" pitchFamily="-108" charset="0"/>
              </a:rPr>
              <a:t>Example</a:t>
            </a:r>
            <a:r>
              <a:rPr lang="en-US" sz="1600">
                <a:latin typeface="News Gothic MT" pitchFamily="-108" charset="0"/>
              </a:rPr>
              <a:t>:  A man travels 120 km east</a:t>
            </a:r>
          </a:p>
          <a:p>
            <a:r>
              <a:rPr lang="en-US" sz="1600">
                <a:latin typeface="News Gothic MT" pitchFamily="-108" charset="0"/>
              </a:rPr>
              <a:t>then 160 km north.  Calculate his </a:t>
            </a:r>
          </a:p>
          <a:p>
            <a:r>
              <a:rPr lang="en-US" sz="1600">
                <a:latin typeface="News Gothic MT" pitchFamily="-108" charset="0"/>
              </a:rPr>
              <a:t>resultant displacement.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260975" y="5486400"/>
            <a:ext cx="2362200" cy="1588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6174582" y="4039394"/>
            <a:ext cx="2895600" cy="1587"/>
          </a:xfrm>
          <a:prstGeom prst="straightConnector1">
            <a:avLst/>
          </a:prstGeom>
          <a:ln w="28575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4993482" y="2858293"/>
            <a:ext cx="2895600" cy="2360613"/>
          </a:xfrm>
          <a:prstGeom prst="straightConnector1">
            <a:avLst/>
          </a:prstGeom>
          <a:ln w="28575" cmpd="sng">
            <a:solidFill>
              <a:srgbClr val="FF00FF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07100" y="5178425"/>
            <a:ext cx="1069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News Gothic MT" pitchFamily="-108" charset="0"/>
              </a:rPr>
              <a:t>120 km, 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23175" y="3575050"/>
            <a:ext cx="1092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News Gothic MT" pitchFamily="-108" charset="0"/>
              </a:rPr>
              <a:t>160 km, 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949825" y="2774950"/>
            <a:ext cx="2127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News Gothic MT" pitchFamily="-108" charset="0"/>
              </a:rPr>
              <a:t>the hypotenuse is</a:t>
            </a:r>
          </a:p>
          <a:p>
            <a:r>
              <a:rPr lang="en-US" sz="1400">
                <a:latin typeface="News Gothic MT" pitchFamily="-108" charset="0"/>
              </a:rPr>
              <a:t>called the </a:t>
            </a:r>
            <a:r>
              <a:rPr lang="en-US" sz="1400" b="1">
                <a:solidFill>
                  <a:srgbClr val="0000FF"/>
                </a:solidFill>
                <a:latin typeface="News Gothic MT" pitchFamily="-108" charset="0"/>
              </a:rPr>
              <a:t>RESULTANT</a:t>
            </a:r>
          </a:p>
        </p:txBody>
      </p:sp>
      <p:cxnSp>
        <p:nvCxnSpPr>
          <p:cNvPr id="16" name="Elbow Connector 15"/>
          <p:cNvCxnSpPr/>
          <p:nvPr/>
        </p:nvCxnSpPr>
        <p:spPr>
          <a:xfrm rot="16200000" flipH="1">
            <a:off x="6215062" y="3325813"/>
            <a:ext cx="434975" cy="38100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326063" y="5943600"/>
            <a:ext cx="2593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FF"/>
                </a:solidFill>
                <a:latin typeface="News Gothic MT" pitchFamily="-108" charset="0"/>
              </a:rPr>
              <a:t>HORIZONTAL COMPONENT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 flipH="1" flipV="1">
            <a:off x="6469857" y="5791994"/>
            <a:ext cx="304800" cy="1587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623175" y="3929063"/>
            <a:ext cx="1370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FF"/>
                </a:solidFill>
                <a:latin typeface="News Gothic MT" pitchFamily="-108" charset="0"/>
              </a:rPr>
              <a:t>VERTICAL</a:t>
            </a:r>
          </a:p>
          <a:p>
            <a:r>
              <a:rPr lang="en-US" sz="1400" b="1">
                <a:solidFill>
                  <a:srgbClr val="0000FF"/>
                </a:solidFill>
                <a:latin typeface="News Gothic MT" pitchFamily="-108" charset="0"/>
              </a:rPr>
              <a:t>COMPONENT</a:t>
            </a:r>
          </a:p>
        </p:txBody>
      </p:sp>
      <p:sp>
        <p:nvSpPr>
          <p:cNvPr id="23" name="Right Arrow Callout 22"/>
          <p:cNvSpPr/>
          <p:nvPr/>
        </p:nvSpPr>
        <p:spPr>
          <a:xfrm>
            <a:off x="4343400" y="5030788"/>
            <a:ext cx="914400" cy="914400"/>
          </a:xfrm>
          <a:prstGeom prst="rightArrowCallout">
            <a:avLst>
              <a:gd name="adj1" fmla="val 10911"/>
              <a:gd name="adj2" fmla="val 25000"/>
              <a:gd name="adj3" fmla="val 25000"/>
              <a:gd name="adj4" fmla="val 64977"/>
            </a:avLst>
          </a:prstGeom>
          <a:solidFill>
            <a:srgbClr val="FF8000"/>
          </a:solidFill>
          <a:ln>
            <a:solidFill>
              <a:srgbClr val="FF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wordArt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24" name="Left Arrow Callout 23"/>
          <p:cNvSpPr>
            <a:spLocks noChangeArrowheads="1"/>
          </p:cNvSpPr>
          <p:nvPr/>
        </p:nvSpPr>
        <p:spPr bwMode="auto">
          <a:xfrm>
            <a:off x="7623175" y="2401888"/>
            <a:ext cx="1220788" cy="493712"/>
          </a:xfrm>
          <a:prstGeom prst="leftArrowCallout">
            <a:avLst>
              <a:gd name="adj1" fmla="val 25000"/>
              <a:gd name="adj2" fmla="val 25000"/>
              <a:gd name="adj3" fmla="val 25001"/>
              <a:gd name="adj4" fmla="val 64977"/>
            </a:avLst>
          </a:prstGeom>
          <a:solidFill>
            <a:srgbClr val="FF8000"/>
          </a:solidFill>
          <a:ln w="12700">
            <a:solidFill>
              <a:srgbClr val="FF8000"/>
            </a:solidFill>
            <a:miter lim="800000"/>
            <a:headEnd/>
            <a:tailEnd/>
          </a:ln>
          <a:effectLst>
            <a:outerShdw dist="25400" dir="5400000" sx="100999" sy="100999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News Gothic MT" pitchFamily="-108" charset="0"/>
              </a:rPr>
              <a:t>FINISH</a:t>
            </a: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381000" y="3733800"/>
          <a:ext cx="3476625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3" imgW="2108200" imgH="876300" progId="Equation.3">
                  <p:embed/>
                </p:oleObj>
              </mc:Choice>
              <mc:Fallback>
                <p:oleObj name="Equation" r:id="rId3" imgW="2108200" imgH="8763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733800"/>
                        <a:ext cx="3476625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Elbow Connector 26"/>
          <p:cNvCxnSpPr>
            <a:stCxn id="22" idx="2"/>
          </p:cNvCxnSpPr>
          <p:nvPr/>
        </p:nvCxnSpPr>
        <p:spPr>
          <a:xfrm rot="5400000">
            <a:off x="7866857" y="4358481"/>
            <a:ext cx="347662" cy="536575"/>
          </a:xfrm>
          <a:prstGeom prst="bentConnector2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9" grpId="0"/>
      <p:bldP spid="22" grpId="0"/>
      <p:bldP spid="24" grpId="0" animBg="1"/>
      <p:bldP spid="2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ABOUT DIRECTION?</a:t>
            </a: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304800" y="1504950"/>
            <a:ext cx="85931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In the example, </a:t>
            </a:r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DISPLACEMENT </a:t>
            </a:r>
            <a:r>
              <a:rPr lang="en-US">
                <a:latin typeface="News Gothic MT" pitchFamily="-108" charset="0"/>
              </a:rPr>
              <a:t>asked for and since it is a </a:t>
            </a:r>
            <a:r>
              <a:rPr lang="en-US" b="1">
                <a:solidFill>
                  <a:srgbClr val="0000FF"/>
                </a:solidFill>
                <a:latin typeface="News Gothic MT" pitchFamily="-108" charset="0"/>
              </a:rPr>
              <a:t>VECTOR </a:t>
            </a:r>
            <a:r>
              <a:rPr lang="en-US">
                <a:latin typeface="News Gothic MT" pitchFamily="-108" charset="0"/>
              </a:rPr>
              <a:t>quantity,</a:t>
            </a:r>
          </a:p>
          <a:p>
            <a:r>
              <a:rPr lang="en-US">
                <a:latin typeface="News Gothic MT" pitchFamily="-108" charset="0"/>
              </a:rPr>
              <a:t>we need to report its direction.</a:t>
            </a:r>
          </a:p>
        </p:txBody>
      </p:sp>
      <p:sp>
        <p:nvSpPr>
          <p:cNvPr id="4" name="Line 16"/>
          <p:cNvSpPr>
            <a:spLocks noChangeShapeType="1"/>
          </p:cNvSpPr>
          <p:nvPr/>
        </p:nvSpPr>
        <p:spPr bwMode="auto">
          <a:xfrm>
            <a:off x="6629400" y="3124200"/>
            <a:ext cx="0" cy="2590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17"/>
          <p:cNvSpPr>
            <a:spLocks noChangeShapeType="1"/>
          </p:cNvSpPr>
          <p:nvPr/>
        </p:nvSpPr>
        <p:spPr bwMode="auto">
          <a:xfrm>
            <a:off x="5181600" y="4419600"/>
            <a:ext cx="2971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6461125" y="27035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N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6477000" y="57150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S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8137525" y="42275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E</a:t>
            </a: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4648200" y="4267200"/>
            <a:ext cx="40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W</a:t>
            </a:r>
          </a:p>
        </p:txBody>
      </p:sp>
      <p:sp>
        <p:nvSpPr>
          <p:cNvPr id="10" name="Line 22"/>
          <p:cNvSpPr>
            <a:spLocks noChangeShapeType="1"/>
          </p:cNvSpPr>
          <p:nvPr/>
        </p:nvSpPr>
        <p:spPr bwMode="auto">
          <a:xfrm flipV="1">
            <a:off x="6705600" y="32766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Arc 24"/>
          <p:cNvSpPr>
            <a:spLocks/>
          </p:cNvSpPr>
          <p:nvPr/>
        </p:nvSpPr>
        <p:spPr bwMode="auto">
          <a:xfrm>
            <a:off x="7162800" y="3962400"/>
            <a:ext cx="76200" cy="381000"/>
          </a:xfrm>
          <a:custGeom>
            <a:avLst/>
            <a:gdLst>
              <a:gd name="T0" fmla="*/ 0 w 21600"/>
              <a:gd name="T1" fmla="*/ 0 h 21600"/>
              <a:gd name="T2" fmla="*/ 26881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ews Gothic MT" pitchFamily="-108" charset="0"/>
            </a:endParaRP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7375525" y="3694113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N of E</a:t>
            </a:r>
          </a:p>
        </p:txBody>
      </p:sp>
      <p:sp>
        <p:nvSpPr>
          <p:cNvPr id="13" name="Text Box 26"/>
          <p:cNvSpPr txBox="1">
            <a:spLocks noChangeArrowheads="1"/>
          </p:cNvSpPr>
          <p:nvPr/>
        </p:nvSpPr>
        <p:spPr bwMode="auto">
          <a:xfrm>
            <a:off x="6613525" y="3313113"/>
            <a:ext cx="81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E of N</a:t>
            </a:r>
          </a:p>
        </p:txBody>
      </p:sp>
      <p:sp>
        <p:nvSpPr>
          <p:cNvPr id="14" name="Line 27"/>
          <p:cNvSpPr>
            <a:spLocks noChangeShapeType="1"/>
          </p:cNvSpPr>
          <p:nvPr/>
        </p:nvSpPr>
        <p:spPr bwMode="auto">
          <a:xfrm flipH="1">
            <a:off x="5410200" y="4495800"/>
            <a:ext cx="1143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5394325" y="4532313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S of W</a:t>
            </a: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5699125" y="5294313"/>
            <a:ext cx="869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W of S</a:t>
            </a:r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flipH="1" flipV="1">
            <a:off x="5105400" y="3352800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31"/>
          <p:cNvSpPr txBox="1">
            <a:spLocks noChangeArrowheads="1"/>
          </p:cNvSpPr>
          <p:nvPr/>
        </p:nvSpPr>
        <p:spPr bwMode="auto">
          <a:xfrm>
            <a:off x="5241925" y="39227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N of W</a:t>
            </a:r>
          </a:p>
        </p:txBody>
      </p:sp>
      <p:sp>
        <p:nvSpPr>
          <p:cNvPr id="19" name="Text Box 32"/>
          <p:cNvSpPr txBox="1">
            <a:spLocks noChangeArrowheads="1"/>
          </p:cNvSpPr>
          <p:nvPr/>
        </p:nvSpPr>
        <p:spPr bwMode="auto">
          <a:xfrm>
            <a:off x="5546725" y="32369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W of N</a:t>
            </a:r>
          </a:p>
        </p:txBody>
      </p:sp>
      <p:sp>
        <p:nvSpPr>
          <p:cNvPr id="20" name="Line 33"/>
          <p:cNvSpPr>
            <a:spLocks noChangeShapeType="1"/>
          </p:cNvSpPr>
          <p:nvPr/>
        </p:nvSpPr>
        <p:spPr bwMode="auto">
          <a:xfrm>
            <a:off x="6705600" y="44958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7299325" y="4532313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S of E</a:t>
            </a:r>
          </a:p>
        </p:txBody>
      </p:sp>
      <p:sp>
        <p:nvSpPr>
          <p:cNvPr id="22" name="Text Box 35"/>
          <p:cNvSpPr txBox="1">
            <a:spLocks noChangeArrowheads="1"/>
          </p:cNvSpPr>
          <p:nvPr/>
        </p:nvSpPr>
        <p:spPr bwMode="auto">
          <a:xfrm>
            <a:off x="6689725" y="5294313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E of S</a:t>
            </a:r>
          </a:p>
        </p:txBody>
      </p:sp>
      <p:sp>
        <p:nvSpPr>
          <p:cNvPr id="23575" name="Line 4"/>
          <p:cNvSpPr>
            <a:spLocks noChangeShapeType="1"/>
          </p:cNvSpPr>
          <p:nvPr/>
        </p:nvSpPr>
        <p:spPr bwMode="auto">
          <a:xfrm>
            <a:off x="457200" y="4441825"/>
            <a:ext cx="2819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6" name="Line 6"/>
          <p:cNvSpPr>
            <a:spLocks noChangeShapeType="1"/>
          </p:cNvSpPr>
          <p:nvPr/>
        </p:nvSpPr>
        <p:spPr bwMode="auto">
          <a:xfrm flipV="1">
            <a:off x="3276600" y="2841625"/>
            <a:ext cx="0" cy="1524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7" name="Line 8"/>
          <p:cNvSpPr>
            <a:spLocks noChangeShapeType="1"/>
          </p:cNvSpPr>
          <p:nvPr/>
        </p:nvSpPr>
        <p:spPr bwMode="auto">
          <a:xfrm flipV="1">
            <a:off x="457200" y="2841625"/>
            <a:ext cx="2743200" cy="1524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578" name="Text Box 13"/>
          <p:cNvSpPr txBox="1">
            <a:spLocks noChangeArrowheads="1"/>
          </p:cNvSpPr>
          <p:nvPr/>
        </p:nvSpPr>
        <p:spPr bwMode="auto">
          <a:xfrm>
            <a:off x="307975" y="4875213"/>
            <a:ext cx="47402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News Gothic MT" pitchFamily="-108" charset="0"/>
              </a:rPr>
              <a:t>NOTE:</a:t>
            </a:r>
            <a:r>
              <a:rPr lang="en-US">
                <a:latin typeface="News Gothic MT" pitchFamily="-108" charset="0"/>
              </a:rPr>
              <a:t> When drawing a right triangle that conveys some type of motion, you MUST draw your components </a:t>
            </a:r>
            <a:r>
              <a:rPr lang="en-US" b="1">
                <a:solidFill>
                  <a:srgbClr val="FF0000"/>
                </a:solidFill>
                <a:latin typeface="News Gothic MT" pitchFamily="-108" charset="0"/>
              </a:rPr>
              <a:t>HEAD TO TOE</a:t>
            </a:r>
            <a:r>
              <a:rPr lang="en-US">
                <a:latin typeface="News Gothic MT" pitchFamily="-108" charset="0"/>
              </a:rPr>
              <a:t>.</a:t>
            </a:r>
          </a:p>
        </p:txBody>
      </p:sp>
      <p:sp>
        <p:nvSpPr>
          <p:cNvPr id="27" name="Oval 14"/>
          <p:cNvSpPr>
            <a:spLocks noChangeArrowheads="1"/>
          </p:cNvSpPr>
          <p:nvPr/>
        </p:nvSpPr>
        <p:spPr bwMode="auto">
          <a:xfrm>
            <a:off x="2819400" y="3984625"/>
            <a:ext cx="838200" cy="6858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News Gothic MT" pitchFamily="-108" charset="0"/>
            </a:endParaRP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1066800" y="4060825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N of E</a:t>
            </a:r>
          </a:p>
        </p:txBody>
      </p:sp>
      <p:cxnSp>
        <p:nvCxnSpPr>
          <p:cNvPr id="30" name="Shape 29"/>
          <p:cNvCxnSpPr/>
          <p:nvPr/>
        </p:nvCxnSpPr>
        <p:spPr>
          <a:xfrm rot="16200000" flipV="1">
            <a:off x="3559968" y="4593432"/>
            <a:ext cx="1585913" cy="1390650"/>
          </a:xfrm>
          <a:prstGeom prst="bentConnector3">
            <a:avLst>
              <a:gd name="adj1" fmla="val 77852"/>
            </a:avLst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>
            <a:off x="3810000" y="5715000"/>
            <a:ext cx="1238250" cy="366713"/>
          </a:xfrm>
          <a:prstGeom prst="bentConnector3">
            <a:avLst>
              <a:gd name="adj1" fmla="val -538"/>
            </a:avLst>
          </a:prstGeom>
          <a:ln w="285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7" grpId="0" animBg="1"/>
      <p:bldP spid="27" grpId="1" animBg="1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 A VALUE – ANGLE!</a:t>
            </a:r>
          </a:p>
        </p:txBody>
      </p:sp>
      <p:sp>
        <p:nvSpPr>
          <p:cNvPr id="24580" name="TextBox 2"/>
          <p:cNvSpPr txBox="1">
            <a:spLocks noChangeArrowheads="1"/>
          </p:cNvSpPr>
          <p:nvPr/>
        </p:nvSpPr>
        <p:spPr bwMode="auto">
          <a:xfrm>
            <a:off x="1066800" y="1676400"/>
            <a:ext cx="72167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Just putting N of E is not good enough (how far north of east ?).  </a:t>
            </a:r>
          </a:p>
          <a:p>
            <a:r>
              <a:rPr lang="en-US">
                <a:latin typeface="News Gothic MT" pitchFamily="-108" charset="0"/>
              </a:rPr>
              <a:t>We need to find a numeric value for the direction.</a:t>
            </a:r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838200" y="4800600"/>
            <a:ext cx="28194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 flipV="1">
            <a:off x="3657600" y="3200400"/>
            <a:ext cx="0" cy="1524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Line 6"/>
          <p:cNvSpPr>
            <a:spLocks noChangeShapeType="1"/>
          </p:cNvSpPr>
          <p:nvPr/>
        </p:nvSpPr>
        <p:spPr bwMode="auto">
          <a:xfrm flipV="1">
            <a:off x="838200" y="3200400"/>
            <a:ext cx="2743200" cy="1524000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447800" y="4419600"/>
            <a:ext cx="819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N of E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794125" y="3617913"/>
            <a:ext cx="13509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160 km, N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676400" y="4876800"/>
            <a:ext cx="13192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120 km, E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5105400" y="2667000"/>
            <a:ext cx="29876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News Gothic MT" pitchFamily="-108" charset="0"/>
              </a:rPr>
              <a:t>To find the value of the angle we use a Trig function called TANGENT.</a:t>
            </a:r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4540250" y="4084638"/>
          <a:ext cx="3948113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3" imgW="2209800" imgH="635000" progId="Equation.3">
                  <p:embed/>
                </p:oleObj>
              </mc:Choice>
              <mc:Fallback>
                <p:oleObj name="Equation" r:id="rId3" imgW="2209800" imgH="63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0" y="4084638"/>
                        <a:ext cx="3948113" cy="1133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143000" y="4419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Symbol" pitchFamily="-108" charset="2"/>
              </a:rPr>
              <a:t>q</a:t>
            </a:r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1508125" y="3389313"/>
            <a:ext cx="103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200 km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41325" y="5675313"/>
            <a:ext cx="8242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News Gothic MT" pitchFamily="-108" charset="0"/>
              </a:rPr>
              <a:t>So the COMPLETE final answer is :   </a:t>
            </a:r>
            <a:r>
              <a:rPr lang="en-US" b="1">
                <a:solidFill>
                  <a:srgbClr val="FF0000"/>
                </a:solidFill>
                <a:latin typeface="News Gothic MT" pitchFamily="-108" charset="0"/>
              </a:rPr>
              <a:t>200 km, 53.1 degrees North of East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182</TotalTime>
  <Words>787</Words>
  <Application>Microsoft Office PowerPoint</Application>
  <PresentationFormat>On-screen Show (4:3)</PresentationFormat>
  <Paragraphs>162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ＭＳ Ｐゴシック</vt:lpstr>
      <vt:lpstr>News Gothic MT</vt:lpstr>
      <vt:lpstr>Symbol</vt:lpstr>
      <vt:lpstr>Wingdings</vt:lpstr>
      <vt:lpstr>Wingdings 2</vt:lpstr>
      <vt:lpstr>Breeze</vt:lpstr>
      <vt:lpstr>Equation</vt:lpstr>
      <vt:lpstr>VECTORS</vt:lpstr>
      <vt:lpstr>Objectives and Essential Questions</vt:lpstr>
      <vt:lpstr>SCALAR</vt:lpstr>
      <vt:lpstr>VECTOR</vt:lpstr>
      <vt:lpstr>VECTOR APPLICATION</vt:lpstr>
      <vt:lpstr>VECTOR APPLICATION</vt:lpstr>
      <vt:lpstr>NON-COLLINEAR VECTORS</vt:lpstr>
      <vt:lpstr>WHAT ABOUT DIRECTION?</vt:lpstr>
      <vt:lpstr>NEED A VALUE – ANGLE!</vt:lpstr>
      <vt:lpstr>What are your missing components?</vt:lpstr>
      <vt:lpstr>Example</vt:lpstr>
      <vt:lpstr>Example</vt:lpstr>
      <vt:lpstr>Example</vt:lpstr>
      <vt:lpstr>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VECTORS</dc:title>
  <dc:creator>Peter  Papaleo</dc:creator>
  <cp:keywords/>
  <cp:lastModifiedBy>Emilio Barrientos</cp:lastModifiedBy>
  <cp:revision>27</cp:revision>
  <dcterms:created xsi:type="dcterms:W3CDTF">2009-09-18T02:10:39Z</dcterms:created>
  <dcterms:modified xsi:type="dcterms:W3CDTF">2016-09-26T13:46:38Z</dcterms:modified>
</cp:coreProperties>
</file>